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70" r:id="rId2"/>
    <p:sldId id="293" r:id="rId3"/>
    <p:sldId id="314" r:id="rId4"/>
    <p:sldId id="316" r:id="rId5"/>
    <p:sldId id="317" r:id="rId6"/>
    <p:sldId id="318" r:id="rId7"/>
    <p:sldId id="322" r:id="rId8"/>
    <p:sldId id="310" r:id="rId9"/>
    <p:sldId id="280" r:id="rId10"/>
    <p:sldId id="319" r:id="rId11"/>
    <p:sldId id="299" r:id="rId12"/>
    <p:sldId id="320" r:id="rId13"/>
    <p:sldId id="311" r:id="rId14"/>
    <p:sldId id="321" r:id="rId15"/>
    <p:sldId id="301" r:id="rId16"/>
    <p:sldId id="291" r:id="rId17"/>
    <p:sldId id="292" r:id="rId18"/>
  </p:sldIdLst>
  <p:sldSz cx="12192000" cy="6858000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FFFF00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2" autoAdjust="0"/>
  </p:normalViewPr>
  <p:slideViewPr>
    <p:cSldViewPr snapToObjects="1">
      <p:cViewPr>
        <p:scale>
          <a:sx n="114" d="100"/>
          <a:sy n="114" d="100"/>
        </p:scale>
        <p:origin x="-402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7FF1C-7235-4202-B76A-4343584DAED8}" type="doc">
      <dgm:prSet loTypeId="urn:microsoft.com/office/officeart/2005/8/layout/matrix1" loCatId="matrix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70F0F1-0B24-43AD-BF1E-E5F3BBFF8E08}">
      <dgm:prSet phldrT="[Text]"/>
      <dgm:spPr>
        <a:xfrm>
          <a:off x="2089456" y="1349185"/>
          <a:ext cx="1790962" cy="899456"/>
        </a:xfrm>
        <a:prstGeom prst="roundRect">
          <a:avLst/>
        </a:prstGeom>
        <a:solidFill>
          <a:srgbClr val="66336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Increase Capacity 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F1AE80C-AEB7-46D1-BFD8-9271BEFE7AD1}" type="parTrans" cxnId="{D5AB8C2F-9FC1-495F-8FEA-989E8E0C5FBC}">
      <dgm:prSet/>
      <dgm:spPr/>
      <dgm:t>
        <a:bodyPr/>
        <a:lstStyle/>
        <a:p>
          <a:endParaRPr lang="en-US"/>
        </a:p>
      </dgm:t>
    </dgm:pt>
    <dgm:pt modelId="{CBE670FD-707D-47AD-8842-AAF1066CD641}" type="sibTrans" cxnId="{D5AB8C2F-9FC1-495F-8FEA-989E8E0C5FBC}">
      <dgm:prSet/>
      <dgm:spPr/>
      <dgm:t>
        <a:bodyPr/>
        <a:lstStyle/>
        <a:p>
          <a:endParaRPr lang="en-US"/>
        </a:p>
      </dgm:t>
    </dgm:pt>
    <dgm:pt modelId="{33C062DB-3D36-491C-ADA2-316D4788E07E}">
      <dgm:prSet phldrT="[Text]"/>
      <dgm:spPr>
        <a:xfrm rot="16200000">
          <a:off x="593012" y="-593012"/>
          <a:ext cx="1798913" cy="2984938"/>
        </a:xfrm>
        <a:prstGeom prst="round1Rect">
          <a:avLst/>
        </a:prstGeom>
        <a:solidFill>
          <a:srgbClr val="66336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Efficient technologies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4E30018-5609-4020-AB14-B12D9BE5FED1}" type="parTrans" cxnId="{646FF229-233D-4BD5-91BE-ED6C014E6208}">
      <dgm:prSet/>
      <dgm:spPr/>
      <dgm:t>
        <a:bodyPr/>
        <a:lstStyle/>
        <a:p>
          <a:endParaRPr lang="en-US"/>
        </a:p>
      </dgm:t>
    </dgm:pt>
    <dgm:pt modelId="{2F35CDEA-D793-436E-8BFA-6A0E9CB913A2}" type="sibTrans" cxnId="{646FF229-233D-4BD5-91BE-ED6C014E6208}">
      <dgm:prSet/>
      <dgm:spPr/>
      <dgm:t>
        <a:bodyPr/>
        <a:lstStyle/>
        <a:p>
          <a:endParaRPr lang="en-US"/>
        </a:p>
      </dgm:t>
    </dgm:pt>
    <dgm:pt modelId="{4D3A8188-33AE-482C-8099-31C9CF1274DE}">
      <dgm:prSet phldrT="[Text]"/>
      <dgm:spPr>
        <a:xfrm>
          <a:off x="2984938" y="0"/>
          <a:ext cx="2984938" cy="1798913"/>
        </a:xfrm>
        <a:prstGeom prst="round1Rect">
          <a:avLst/>
        </a:prstGeom>
        <a:solidFill>
          <a:srgbClr val="663366">
            <a:hueOff val="-5519997"/>
            <a:satOff val="22221"/>
            <a:lumOff val="666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Network densification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CDD7089-D4FB-40D4-B40E-2179AFEF3F57}" type="parTrans" cxnId="{7051299F-E99F-4E6E-83E3-0692CCAC5E38}">
      <dgm:prSet/>
      <dgm:spPr/>
      <dgm:t>
        <a:bodyPr/>
        <a:lstStyle/>
        <a:p>
          <a:endParaRPr lang="en-US"/>
        </a:p>
      </dgm:t>
    </dgm:pt>
    <dgm:pt modelId="{22AC8AB6-6573-4B14-9269-2A0388C92907}" type="sibTrans" cxnId="{7051299F-E99F-4E6E-83E3-0692CCAC5E38}">
      <dgm:prSet/>
      <dgm:spPr/>
      <dgm:t>
        <a:bodyPr/>
        <a:lstStyle/>
        <a:p>
          <a:endParaRPr lang="en-US"/>
        </a:p>
      </dgm:t>
    </dgm:pt>
    <dgm:pt modelId="{1986610D-6E5C-44DB-9837-D78171C74BEA}">
      <dgm:prSet phldrT="[Text]"/>
      <dgm:spPr>
        <a:xfrm rot="10800000">
          <a:off x="0" y="1798913"/>
          <a:ext cx="2984938" cy="1798913"/>
        </a:xfrm>
        <a:prstGeom prst="round1Rect">
          <a:avLst/>
        </a:prstGeom>
        <a:solidFill>
          <a:srgbClr val="663366">
            <a:hueOff val="-11039995"/>
            <a:satOff val="44442"/>
            <a:lumOff val="13334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Architecture</a:t>
          </a:r>
          <a:endParaRPr lang="en-US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9285ECD-2E42-498A-8D10-EDE9E9C8767F}" type="parTrans" cxnId="{9934BEDE-65F2-4BDD-924F-4EF4E9BD135F}">
      <dgm:prSet/>
      <dgm:spPr/>
      <dgm:t>
        <a:bodyPr/>
        <a:lstStyle/>
        <a:p>
          <a:endParaRPr lang="en-US"/>
        </a:p>
      </dgm:t>
    </dgm:pt>
    <dgm:pt modelId="{19C45E6D-8C8D-4770-BDEE-9884C72B0BCD}" type="sibTrans" cxnId="{9934BEDE-65F2-4BDD-924F-4EF4E9BD135F}">
      <dgm:prSet/>
      <dgm:spPr/>
      <dgm:t>
        <a:bodyPr/>
        <a:lstStyle/>
        <a:p>
          <a:endParaRPr lang="en-US"/>
        </a:p>
      </dgm:t>
    </dgm:pt>
    <dgm:pt modelId="{F4BF0368-95C3-42EA-B98D-7BC8AF89C699}">
      <dgm:prSet phldrT="[Text]"/>
      <dgm:spPr>
        <a:xfrm rot="5400000">
          <a:off x="3577950" y="1205901"/>
          <a:ext cx="1798913" cy="2984938"/>
        </a:xfrm>
        <a:prstGeom prst="round1Rect">
          <a:avLst/>
        </a:prstGeom>
        <a:solidFill>
          <a:srgbClr val="663366">
            <a:hueOff val="-16559991"/>
            <a:satOff val="66663"/>
            <a:lumOff val="2000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SPECTRUM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EDEC4DD-4A28-4041-8A0C-08B1B85283DE}" type="parTrans" cxnId="{DE5E7B92-4E7D-4B7D-9B54-4A4118B64F3F}">
      <dgm:prSet/>
      <dgm:spPr/>
      <dgm:t>
        <a:bodyPr/>
        <a:lstStyle/>
        <a:p>
          <a:endParaRPr lang="en-US"/>
        </a:p>
      </dgm:t>
    </dgm:pt>
    <dgm:pt modelId="{2C2A6BE1-B92F-4D0C-A2D2-F600F1880E7C}" type="sibTrans" cxnId="{DE5E7B92-4E7D-4B7D-9B54-4A4118B64F3F}">
      <dgm:prSet/>
      <dgm:spPr/>
      <dgm:t>
        <a:bodyPr/>
        <a:lstStyle/>
        <a:p>
          <a:endParaRPr lang="en-US"/>
        </a:p>
      </dgm:t>
    </dgm:pt>
    <dgm:pt modelId="{309705B8-2837-4528-B618-DAD60346E70C}" type="pres">
      <dgm:prSet presAssocID="{8AA7FF1C-7235-4202-B76A-4343584DAED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F615EB-E99D-4D1F-A9F6-1305049125A4}" type="pres">
      <dgm:prSet presAssocID="{8AA7FF1C-7235-4202-B76A-4343584DAED8}" presName="matrix" presStyleCnt="0"/>
      <dgm:spPr/>
    </dgm:pt>
    <dgm:pt modelId="{E568F1DA-8C42-4A89-80D6-C067508B3AF3}" type="pres">
      <dgm:prSet presAssocID="{8AA7FF1C-7235-4202-B76A-4343584DAED8}" presName="tile1" presStyleLbl="node1" presStyleIdx="0" presStyleCnt="4"/>
      <dgm:spPr/>
      <dgm:t>
        <a:bodyPr/>
        <a:lstStyle/>
        <a:p>
          <a:endParaRPr lang="en-US"/>
        </a:p>
      </dgm:t>
    </dgm:pt>
    <dgm:pt modelId="{3B454645-A452-478D-A2A5-581E0E011734}" type="pres">
      <dgm:prSet presAssocID="{8AA7FF1C-7235-4202-B76A-4343584DAE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28722-B77A-4FAE-833E-396811259B22}" type="pres">
      <dgm:prSet presAssocID="{8AA7FF1C-7235-4202-B76A-4343584DAED8}" presName="tile2" presStyleLbl="node1" presStyleIdx="1" presStyleCnt="4"/>
      <dgm:spPr/>
      <dgm:t>
        <a:bodyPr/>
        <a:lstStyle/>
        <a:p>
          <a:endParaRPr lang="en-US"/>
        </a:p>
      </dgm:t>
    </dgm:pt>
    <dgm:pt modelId="{1C60A59A-C1FD-488D-AF66-2B275A1A73EE}" type="pres">
      <dgm:prSet presAssocID="{8AA7FF1C-7235-4202-B76A-4343584DAE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0FECB-5887-4DE5-A1CB-FE46EDBC68DC}" type="pres">
      <dgm:prSet presAssocID="{8AA7FF1C-7235-4202-B76A-4343584DAED8}" presName="tile3" presStyleLbl="node1" presStyleIdx="2" presStyleCnt="4" custLinFactNeighborX="-1579" custLinFactNeighborY="1988"/>
      <dgm:spPr/>
      <dgm:t>
        <a:bodyPr/>
        <a:lstStyle/>
        <a:p>
          <a:endParaRPr lang="en-US"/>
        </a:p>
      </dgm:t>
    </dgm:pt>
    <dgm:pt modelId="{6731207C-6AFB-4AD7-A916-6D8CF6832ED5}" type="pres">
      <dgm:prSet presAssocID="{8AA7FF1C-7235-4202-B76A-4343584DAE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59E79-8BD0-4516-A847-3AE5FA2D0A2A}" type="pres">
      <dgm:prSet presAssocID="{8AA7FF1C-7235-4202-B76A-4343584DAED8}" presName="tile4" presStyleLbl="node1" presStyleIdx="3" presStyleCnt="4"/>
      <dgm:spPr/>
      <dgm:t>
        <a:bodyPr/>
        <a:lstStyle/>
        <a:p>
          <a:endParaRPr lang="en-US"/>
        </a:p>
      </dgm:t>
    </dgm:pt>
    <dgm:pt modelId="{00B3AA43-A584-418D-8644-41BFC612A409}" type="pres">
      <dgm:prSet presAssocID="{8AA7FF1C-7235-4202-B76A-4343584DAE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D54F9-6978-4FBB-879F-E396EEDB5A96}" type="pres">
      <dgm:prSet presAssocID="{8AA7FF1C-7235-4202-B76A-4343584DAED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E7B92-4E7D-4B7D-9B54-4A4118B64F3F}" srcId="{A670F0F1-0B24-43AD-BF1E-E5F3BBFF8E08}" destId="{F4BF0368-95C3-42EA-B98D-7BC8AF89C699}" srcOrd="3" destOrd="0" parTransId="{0EDEC4DD-4A28-4041-8A0C-08B1B85283DE}" sibTransId="{2C2A6BE1-B92F-4D0C-A2D2-F600F1880E7C}"/>
    <dgm:cxn modelId="{DF887D78-7106-4C11-A292-8FB790E6D816}" type="presOf" srcId="{4D3A8188-33AE-482C-8099-31C9CF1274DE}" destId="{1C60A59A-C1FD-488D-AF66-2B275A1A73EE}" srcOrd="1" destOrd="0" presId="urn:microsoft.com/office/officeart/2005/8/layout/matrix1"/>
    <dgm:cxn modelId="{26314C34-7A45-42D6-A1D1-F399DC216EF7}" type="presOf" srcId="{4D3A8188-33AE-482C-8099-31C9CF1274DE}" destId="{10C28722-B77A-4FAE-833E-396811259B22}" srcOrd="0" destOrd="0" presId="urn:microsoft.com/office/officeart/2005/8/layout/matrix1"/>
    <dgm:cxn modelId="{0705C5E0-4432-4587-B015-9B818CDCBBB3}" type="presOf" srcId="{A670F0F1-0B24-43AD-BF1E-E5F3BBFF8E08}" destId="{AFFD54F9-6978-4FBB-879F-E396EEDB5A96}" srcOrd="0" destOrd="0" presId="urn:microsoft.com/office/officeart/2005/8/layout/matrix1"/>
    <dgm:cxn modelId="{646FF229-233D-4BD5-91BE-ED6C014E6208}" srcId="{A670F0F1-0B24-43AD-BF1E-E5F3BBFF8E08}" destId="{33C062DB-3D36-491C-ADA2-316D4788E07E}" srcOrd="0" destOrd="0" parTransId="{D4E30018-5609-4020-AB14-B12D9BE5FED1}" sibTransId="{2F35CDEA-D793-436E-8BFA-6A0E9CB913A2}"/>
    <dgm:cxn modelId="{7051299F-E99F-4E6E-83E3-0692CCAC5E38}" srcId="{A670F0F1-0B24-43AD-BF1E-E5F3BBFF8E08}" destId="{4D3A8188-33AE-482C-8099-31C9CF1274DE}" srcOrd="1" destOrd="0" parTransId="{1CDD7089-D4FB-40D4-B40E-2179AFEF3F57}" sibTransId="{22AC8AB6-6573-4B14-9269-2A0388C92907}"/>
    <dgm:cxn modelId="{9934BEDE-65F2-4BDD-924F-4EF4E9BD135F}" srcId="{A670F0F1-0B24-43AD-BF1E-E5F3BBFF8E08}" destId="{1986610D-6E5C-44DB-9837-D78171C74BEA}" srcOrd="2" destOrd="0" parTransId="{89285ECD-2E42-498A-8D10-EDE9E9C8767F}" sibTransId="{19C45E6D-8C8D-4770-BDEE-9884C72B0BCD}"/>
    <dgm:cxn modelId="{42747923-CA95-4177-A480-BEC91AE5DB0B}" type="presOf" srcId="{1986610D-6E5C-44DB-9837-D78171C74BEA}" destId="{7EC0FECB-5887-4DE5-A1CB-FE46EDBC68DC}" srcOrd="0" destOrd="0" presId="urn:microsoft.com/office/officeart/2005/8/layout/matrix1"/>
    <dgm:cxn modelId="{9AEBB9B1-F11C-412A-8174-53C7EB1DB348}" type="presOf" srcId="{33C062DB-3D36-491C-ADA2-316D4788E07E}" destId="{3B454645-A452-478D-A2A5-581E0E011734}" srcOrd="1" destOrd="0" presId="urn:microsoft.com/office/officeart/2005/8/layout/matrix1"/>
    <dgm:cxn modelId="{FBCCFF8E-7D97-4E13-83B0-169BA2D1E76C}" type="presOf" srcId="{8AA7FF1C-7235-4202-B76A-4343584DAED8}" destId="{309705B8-2837-4528-B618-DAD60346E70C}" srcOrd="0" destOrd="0" presId="urn:microsoft.com/office/officeart/2005/8/layout/matrix1"/>
    <dgm:cxn modelId="{17497E5B-EE72-4109-B664-9482137216F3}" type="presOf" srcId="{F4BF0368-95C3-42EA-B98D-7BC8AF89C699}" destId="{00B3AA43-A584-418D-8644-41BFC612A409}" srcOrd="1" destOrd="0" presId="urn:microsoft.com/office/officeart/2005/8/layout/matrix1"/>
    <dgm:cxn modelId="{6DCA6351-B171-4543-A3D6-F5073730C4F6}" type="presOf" srcId="{33C062DB-3D36-491C-ADA2-316D4788E07E}" destId="{E568F1DA-8C42-4A89-80D6-C067508B3AF3}" srcOrd="0" destOrd="0" presId="urn:microsoft.com/office/officeart/2005/8/layout/matrix1"/>
    <dgm:cxn modelId="{60022BC1-0250-44CF-8696-FA8C1396F204}" type="presOf" srcId="{F4BF0368-95C3-42EA-B98D-7BC8AF89C699}" destId="{C3159E79-8BD0-4516-A847-3AE5FA2D0A2A}" srcOrd="0" destOrd="0" presId="urn:microsoft.com/office/officeart/2005/8/layout/matrix1"/>
    <dgm:cxn modelId="{D9481265-B85B-4EA3-B9DE-73BCE0763B8A}" type="presOf" srcId="{1986610D-6E5C-44DB-9837-D78171C74BEA}" destId="{6731207C-6AFB-4AD7-A916-6D8CF6832ED5}" srcOrd="1" destOrd="0" presId="urn:microsoft.com/office/officeart/2005/8/layout/matrix1"/>
    <dgm:cxn modelId="{D5AB8C2F-9FC1-495F-8FEA-989E8E0C5FBC}" srcId="{8AA7FF1C-7235-4202-B76A-4343584DAED8}" destId="{A670F0F1-0B24-43AD-BF1E-E5F3BBFF8E08}" srcOrd="0" destOrd="0" parTransId="{BF1AE80C-AEB7-46D1-BFD8-9271BEFE7AD1}" sibTransId="{CBE670FD-707D-47AD-8842-AAF1066CD641}"/>
    <dgm:cxn modelId="{63518627-AE49-447A-8123-1AA9FAE35D43}" type="presParOf" srcId="{309705B8-2837-4528-B618-DAD60346E70C}" destId="{1AF615EB-E99D-4D1F-A9F6-1305049125A4}" srcOrd="0" destOrd="0" presId="urn:microsoft.com/office/officeart/2005/8/layout/matrix1"/>
    <dgm:cxn modelId="{2386DAE5-71F7-4CA8-A20C-3C17D984C6C6}" type="presParOf" srcId="{1AF615EB-E99D-4D1F-A9F6-1305049125A4}" destId="{E568F1DA-8C42-4A89-80D6-C067508B3AF3}" srcOrd="0" destOrd="0" presId="urn:microsoft.com/office/officeart/2005/8/layout/matrix1"/>
    <dgm:cxn modelId="{487902B8-CC52-4004-ACB7-BCEA7E0171B3}" type="presParOf" srcId="{1AF615EB-E99D-4D1F-A9F6-1305049125A4}" destId="{3B454645-A452-478D-A2A5-581E0E011734}" srcOrd="1" destOrd="0" presId="urn:microsoft.com/office/officeart/2005/8/layout/matrix1"/>
    <dgm:cxn modelId="{9E95593F-77FF-4D92-A984-B78A184E7159}" type="presParOf" srcId="{1AF615EB-E99D-4D1F-A9F6-1305049125A4}" destId="{10C28722-B77A-4FAE-833E-396811259B22}" srcOrd="2" destOrd="0" presId="urn:microsoft.com/office/officeart/2005/8/layout/matrix1"/>
    <dgm:cxn modelId="{B48AB694-DB75-40D3-B4A6-D156BCA0591F}" type="presParOf" srcId="{1AF615EB-E99D-4D1F-A9F6-1305049125A4}" destId="{1C60A59A-C1FD-488D-AF66-2B275A1A73EE}" srcOrd="3" destOrd="0" presId="urn:microsoft.com/office/officeart/2005/8/layout/matrix1"/>
    <dgm:cxn modelId="{CD67E268-F760-421E-9082-252388EB51BB}" type="presParOf" srcId="{1AF615EB-E99D-4D1F-A9F6-1305049125A4}" destId="{7EC0FECB-5887-4DE5-A1CB-FE46EDBC68DC}" srcOrd="4" destOrd="0" presId="urn:microsoft.com/office/officeart/2005/8/layout/matrix1"/>
    <dgm:cxn modelId="{847B7BB9-26BB-49CF-8E29-156876304052}" type="presParOf" srcId="{1AF615EB-E99D-4D1F-A9F6-1305049125A4}" destId="{6731207C-6AFB-4AD7-A916-6D8CF6832ED5}" srcOrd="5" destOrd="0" presId="urn:microsoft.com/office/officeart/2005/8/layout/matrix1"/>
    <dgm:cxn modelId="{1ED08D9C-2994-4270-B587-BD4F78781DB4}" type="presParOf" srcId="{1AF615EB-E99D-4D1F-A9F6-1305049125A4}" destId="{C3159E79-8BD0-4516-A847-3AE5FA2D0A2A}" srcOrd="6" destOrd="0" presId="urn:microsoft.com/office/officeart/2005/8/layout/matrix1"/>
    <dgm:cxn modelId="{F75174B9-F764-44FF-8B1A-5A65C927B238}" type="presParOf" srcId="{1AF615EB-E99D-4D1F-A9F6-1305049125A4}" destId="{00B3AA43-A584-418D-8644-41BFC612A409}" srcOrd="7" destOrd="0" presId="urn:microsoft.com/office/officeart/2005/8/layout/matrix1"/>
    <dgm:cxn modelId="{58E036C9-CA9E-4F8A-BFD5-B889127D24FE}" type="presParOf" srcId="{309705B8-2837-4528-B618-DAD60346E70C}" destId="{AFFD54F9-6978-4FBB-879F-E396EEDB5A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8F1DA-8C42-4A89-80D6-C067508B3AF3}">
      <dsp:nvSpPr>
        <dsp:cNvPr id="0" name=""/>
        <dsp:cNvSpPr/>
      </dsp:nvSpPr>
      <dsp:spPr>
        <a:xfrm rot="16200000">
          <a:off x="622702" y="-622702"/>
          <a:ext cx="1687224" cy="2932629"/>
        </a:xfrm>
        <a:prstGeom prst="round1Rect">
          <a:avLst/>
        </a:prstGeom>
        <a:solidFill>
          <a:srgbClr val="66336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Efficient technologies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5400000">
        <a:off x="0" y="61773"/>
        <a:ext cx="2932629" cy="1203645"/>
      </dsp:txXfrm>
    </dsp:sp>
    <dsp:sp modelId="{10C28722-B77A-4FAE-833E-396811259B22}">
      <dsp:nvSpPr>
        <dsp:cNvPr id="0" name=""/>
        <dsp:cNvSpPr/>
      </dsp:nvSpPr>
      <dsp:spPr>
        <a:xfrm>
          <a:off x="2932629" y="0"/>
          <a:ext cx="2932629" cy="1687224"/>
        </a:xfrm>
        <a:prstGeom prst="round1Rect">
          <a:avLst/>
        </a:prstGeom>
        <a:solidFill>
          <a:srgbClr val="663366">
            <a:hueOff val="-5519997"/>
            <a:satOff val="22221"/>
            <a:lumOff val="666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Network densification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932629" y="0"/>
        <a:ext cx="2870856" cy="1265418"/>
      </dsp:txXfrm>
    </dsp:sp>
    <dsp:sp modelId="{7EC0FECB-5887-4DE5-A1CB-FE46EDBC68DC}">
      <dsp:nvSpPr>
        <dsp:cNvPr id="0" name=""/>
        <dsp:cNvSpPr/>
      </dsp:nvSpPr>
      <dsp:spPr>
        <a:xfrm rot="10800000">
          <a:off x="0" y="1687224"/>
          <a:ext cx="2932629" cy="1687224"/>
        </a:xfrm>
        <a:prstGeom prst="round1Rect">
          <a:avLst/>
        </a:prstGeom>
        <a:solidFill>
          <a:srgbClr val="663366">
            <a:hueOff val="-11039995"/>
            <a:satOff val="44442"/>
            <a:lumOff val="13334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Architecture</a:t>
          </a:r>
          <a:endParaRPr lang="en-US" sz="22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61773" y="2109029"/>
        <a:ext cx="2870856" cy="1265418"/>
      </dsp:txXfrm>
    </dsp:sp>
    <dsp:sp modelId="{C3159E79-8BD0-4516-A847-3AE5FA2D0A2A}">
      <dsp:nvSpPr>
        <dsp:cNvPr id="0" name=""/>
        <dsp:cNvSpPr/>
      </dsp:nvSpPr>
      <dsp:spPr>
        <a:xfrm rot="5400000">
          <a:off x="3555331" y="1064521"/>
          <a:ext cx="1687224" cy="2932629"/>
        </a:xfrm>
        <a:prstGeom prst="round1Rect">
          <a:avLst/>
        </a:prstGeom>
        <a:solidFill>
          <a:srgbClr val="663366">
            <a:hueOff val="-16559991"/>
            <a:satOff val="66663"/>
            <a:lumOff val="2000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SPECTRUM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2932629" y="2109030"/>
        <a:ext cx="2932629" cy="1203645"/>
      </dsp:txXfrm>
    </dsp:sp>
    <dsp:sp modelId="{AFFD54F9-6978-4FBB-879F-E396EEDB5A96}">
      <dsp:nvSpPr>
        <dsp:cNvPr id="0" name=""/>
        <dsp:cNvSpPr/>
      </dsp:nvSpPr>
      <dsp:spPr>
        <a:xfrm>
          <a:off x="2052840" y="1265418"/>
          <a:ext cx="1759577" cy="843612"/>
        </a:xfrm>
        <a:prstGeom prst="roundRect">
          <a:avLst/>
        </a:prstGeom>
        <a:solidFill>
          <a:srgbClr val="66336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Increase Capacity </a:t>
          </a:r>
          <a:endParaRPr lang="en-US" sz="2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094022" y="1306600"/>
        <a:ext cx="1677213" cy="76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690380FE-C6DA-45FE-92EF-63FEE2F924CA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50719EA-47B2-472F-B00E-706B0FB4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1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842263E4-9BF9-4B7B-9D7F-F72DE15A5AB6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E1C23842-2C83-4604-A016-0D948222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1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90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18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4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04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8CC4A-FCF0-4413-889E-CD2D262EA64D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88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F6979-59C1-4EA5-AA57-C0FDAE5168C9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83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753600" y="0"/>
            <a:ext cx="24384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2743201"/>
            <a:ext cx="10160000" cy="555625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81600" y="5715000"/>
            <a:ext cx="67056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1727200" y="3298825"/>
            <a:ext cx="1016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753200"/>
            <a:ext cx="10972800" cy="441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356351"/>
            <a:ext cx="711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993333"/>
              </a:buClr>
              <a:defRPr/>
            </a:pPr>
            <a:r>
              <a:rPr lang="pt-PT" smtClean="0">
                <a:solidFill>
                  <a:srgbClr val="000000"/>
                </a:solidFill>
              </a:rPr>
              <a:t>05-11-2014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993333"/>
              </a:buClr>
              <a:defRPr/>
            </a:pPr>
            <a:fld id="{414D2DC7-9628-4B08-97A5-3342205ED9D1}" type="slidenum">
              <a:rPr lang="en-US" smtClean="0">
                <a:solidFill>
                  <a:srgbClr val="000000"/>
                </a:solidFill>
              </a:rPr>
              <a:pPr>
                <a:buClr>
                  <a:srgbClr val="993333"/>
                </a:buCl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1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753200"/>
            <a:ext cx="10972800" cy="441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05-11-2014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05-11-2014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15CE-A5DC-4126-AE7D-BC6481BD7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6667-78CC-4B4C-A80D-589A21ED1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752599"/>
            <a:ext cx="10972800" cy="35052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34000"/>
            <a:ext cx="10972800" cy="381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05-11-2014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3F8B-72C2-4B6E-89B9-ACD001F43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40000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000" y="6674441"/>
            <a:ext cx="2472267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161" y="410787"/>
            <a:ext cx="8161867" cy="54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524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427038"/>
            <a:ext cx="8161867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DB813"/>
              </a:buClr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000" y="6674441"/>
            <a:ext cx="2472267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IEEE 5G Lisbon Summit</a:t>
            </a:r>
          </a:p>
        </p:txBody>
      </p:sp>
    </p:spTree>
    <p:extLst>
      <p:ext uri="{BB962C8B-B14F-4D97-AF65-F5344CB8AC3E}">
        <p14:creationId xmlns:p14="http://schemas.microsoft.com/office/powerpoint/2010/main" val="7328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427038"/>
            <a:ext cx="8161867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4" y="1411288"/>
            <a:ext cx="11343216" cy="4737100"/>
          </a:xfrm>
          <a:prstGeom prst="rect">
            <a:avLst/>
          </a:prstGeom>
        </p:spPr>
        <p:txBody>
          <a:bodyPr/>
          <a:lstStyle>
            <a:lvl1pPr>
              <a:buClr>
                <a:srgbClr val="FDB813"/>
              </a:buClr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000" y="6674441"/>
            <a:ext cx="2472267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IEEE 5G Lisbon Summit</a:t>
            </a:r>
          </a:p>
        </p:txBody>
      </p:sp>
    </p:spTree>
    <p:extLst>
      <p:ext uri="{BB962C8B-B14F-4D97-AF65-F5344CB8AC3E}">
        <p14:creationId xmlns:p14="http://schemas.microsoft.com/office/powerpoint/2010/main" val="389985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427038"/>
            <a:ext cx="8161867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4" y="1411288"/>
            <a:ext cx="11343216" cy="4737100"/>
          </a:xfrm>
          <a:prstGeom prst="rect">
            <a:avLst/>
          </a:prstGeom>
        </p:spPr>
        <p:txBody>
          <a:bodyPr/>
          <a:lstStyle>
            <a:lvl1pPr>
              <a:buClr>
                <a:srgbClr val="FDB813"/>
              </a:buClr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000" y="6674441"/>
            <a:ext cx="2472267" cy="158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70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144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711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PT" smtClean="0"/>
              <a:t>05-11-2014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4178D3-6AF6-4C8F-A925-341F26DF9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0" r:id="rId2"/>
    <p:sldLayoutId id="2147483781" r:id="rId3"/>
    <p:sldLayoutId id="2147483782" r:id="rId4"/>
    <p:sldLayoutId id="2147483783" r:id="rId5"/>
    <p:sldLayoutId id="2147483785" r:id="rId6"/>
    <p:sldLayoutId id="2147483787" r:id="rId7"/>
    <p:sldLayoutId id="2147483790" r:id="rId8"/>
    <p:sldLayoutId id="2147483798" r:id="rId9"/>
    <p:sldLayoutId id="214748379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marL="360363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360363" algn="l"/>
        </a:tabLst>
        <a:defRPr sz="20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2pPr>
      <a:lvl3pPr marL="719138" indent="-358775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3pPr>
      <a:lvl4pPr marL="1079500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1079500" algn="l"/>
        </a:tabLst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4pPr>
      <a:lvl5pPr marL="1528763" indent="-4492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2999656" y="2708920"/>
            <a:ext cx="8892752" cy="13681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ADDRESSING 5G IN CEPT</a:t>
            </a:r>
            <a:br>
              <a:rPr lang="en-US" dirty="0" smtClean="0"/>
            </a:br>
            <a:r>
              <a:rPr lang="en-GB" sz="1800" dirty="0"/>
              <a:t>Next Generation Mobile Communication Technologies: 5G and </a:t>
            </a:r>
            <a:r>
              <a:rPr lang="en-GB" sz="1800" dirty="0" smtClean="0"/>
              <a:t>Beyond</a:t>
            </a:r>
            <a:endParaRPr lang="en-GB" cap="none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83832" y="5301208"/>
            <a:ext cx="7308576" cy="1314400"/>
          </a:xfrm>
        </p:spPr>
        <p:txBody>
          <a:bodyPr/>
          <a:lstStyle/>
          <a:p>
            <a:r>
              <a:rPr lang="en-GB" dirty="0"/>
              <a:t>International Organizations </a:t>
            </a:r>
            <a:r>
              <a:rPr lang="en-GB" dirty="0" smtClean="0"/>
              <a:t>Session</a:t>
            </a:r>
            <a:endParaRPr lang="en-GB" b="1" dirty="0"/>
          </a:p>
          <a:p>
            <a:r>
              <a:rPr lang="en-US" b="1" dirty="0" smtClean="0"/>
              <a:t>11th </a:t>
            </a:r>
            <a:r>
              <a:rPr lang="en-US" b="1" dirty="0"/>
              <a:t>International Electronic Communications Regulators Conference </a:t>
            </a:r>
          </a:p>
          <a:p>
            <a:r>
              <a:rPr lang="en-GB" dirty="0" smtClean="0"/>
              <a:t>Turkey </a:t>
            </a:r>
            <a:r>
              <a:rPr lang="en-GB" dirty="0"/>
              <a:t>ICT Summit 2017 </a:t>
            </a:r>
            <a:endParaRPr lang="en-GB" dirty="0" smtClean="0"/>
          </a:p>
          <a:p>
            <a:r>
              <a:rPr lang="en-GB" dirty="0" smtClean="0"/>
              <a:t>Turkey, Ankara</a:t>
            </a:r>
            <a:r>
              <a:rPr lang="en-GB" dirty="0"/>
              <a:t>, 3-4 May 2017 </a:t>
            </a:r>
            <a:endParaRPr lang="en-GB" dirty="0" smtClean="0"/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4380656" y="4195936"/>
            <a:ext cx="7620000" cy="4572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CEPT ECC Vice Chairman</a:t>
            </a:r>
          </a:p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Jaime Afonso</a:t>
            </a:r>
            <a:endParaRPr lang="da-DK" b="1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8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5930" y="1775509"/>
            <a:ext cx="8225481" cy="1695204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35000"/>
              </a:spcAft>
              <a:buClr>
                <a:srgbClr val="FDB81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Much more than “mobile broadband”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M2M/ </a:t>
            </a:r>
            <a:r>
              <a:rPr 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IoT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requirements needs to be considered 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9571811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5G: the context</a:t>
            </a:r>
            <a:br>
              <a:rPr lang="da-DK" dirty="0" smtClean="0">
                <a:latin typeface="Arial" charset="0"/>
                <a:ea typeface="ＭＳ Ｐゴシック" pitchFamily="34" charset="-128"/>
              </a:rPr>
            </a:br>
            <a:r>
              <a:rPr lang="da-DK" dirty="0" smtClean="0">
                <a:latin typeface="Arial" charset="0"/>
                <a:ea typeface="ＭＳ Ｐゴシック" pitchFamily="34" charset="-128"/>
              </a:rPr>
              <a:t>the basics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1" y="2348880"/>
            <a:ext cx="4086239" cy="3694380"/>
          </a:xfrm>
          <a:prstGeom prst="rect">
            <a:avLst/>
          </a:pr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7520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/>
          <p:cNvSpPr>
            <a:spLocks noChangeArrowheads="1"/>
          </p:cNvSpPr>
          <p:nvPr/>
        </p:nvSpPr>
        <p:spPr bwMode="auto">
          <a:xfrm>
            <a:off x="1702818" y="1623692"/>
            <a:ext cx="8929687" cy="21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355600" eaLnBrk="0" hangingPunct="0">
              <a:lnSpc>
                <a:spcPct val="140000"/>
              </a:lnSpc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Flexible use of the spectrum</a:t>
            </a:r>
          </a:p>
          <a:p>
            <a:pPr marL="355600" lvl="1" indent="-355600" eaLnBrk="0" hangingPunct="0">
              <a:lnSpc>
                <a:spcPct val="140000"/>
              </a:lnSpc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mobile systems are implemented (e.g. GSM, UMTS, LTE)</a:t>
            </a:r>
          </a:p>
          <a:p>
            <a:pPr marL="355600" lvl="1" indent="-355600" eaLnBrk="0" hangingPunct="0">
              <a:lnSpc>
                <a:spcPct val="140000"/>
              </a:lnSpc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Technical conditions (LRTC) based on BEM (Block Edge Mask)</a:t>
            </a:r>
          </a:p>
          <a:p>
            <a:pPr marL="355600" lvl="1" indent="-355600" eaLnBrk="0" hangingPunct="0">
              <a:lnSpc>
                <a:spcPct val="140000"/>
              </a:lnSpc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Implemented in several “MFCN bands” (e.g. 3.5 GHz, 2.6 GHz, 700 MHz, 800 MHz and 2.1 GHz)</a:t>
            </a:r>
            <a:endParaRPr lang="en-US" sz="2200" dirty="0">
              <a:solidFill>
                <a:srgbClr val="39454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516" y="3930279"/>
            <a:ext cx="5721964" cy="289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845296" y="925860"/>
            <a:ext cx="735516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5G: the context</a:t>
            </a:r>
            <a:br>
              <a:rPr lang="da-DK" dirty="0" smtClean="0">
                <a:latin typeface="Arial" charset="0"/>
                <a:ea typeface="ＭＳ Ｐゴシック" pitchFamily="34" charset="-128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</a:rPr>
              <a:t>the existing spectrum</a:t>
            </a:r>
            <a:endParaRPr lang="da-DK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9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921" y="1772816"/>
            <a:ext cx="8207375" cy="3925888"/>
          </a:xfrm>
        </p:spPr>
        <p:txBody>
          <a:bodyPr/>
          <a:lstStyle/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Developed in close cooperation with stakeholders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CEPT Roadmap for 5G”</a:t>
            </a:r>
            <a:r>
              <a:rPr lang="en-US" sz="2200" baseline="30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 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outlines the CEPT’s actions for 5G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 err="1"/>
              <a:t>Harmonisation</a:t>
            </a:r>
            <a:r>
              <a:rPr lang="en-US" sz="2200" dirty="0"/>
              <a:t> of frequency bands (arrangements, technical conditions)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Objectives in the context of the preparation of WRC-19 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Verticals (the different use cases)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Other spectrum challenges (e.g. the use of higher bands)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Work items currently being addressed in CEPT ECC</a:t>
            </a:r>
          </a:p>
          <a:p>
            <a:pPr marL="0" lvl="1" indent="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None/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None/>
              <a:tabLst>
                <a:tab pos="720725" algn="l"/>
              </a:tabLst>
              <a:defRPr/>
            </a:pPr>
            <a:r>
              <a:rPr lang="en-US" sz="22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http://www.cept.org/Documents/ecc/35302/ecc-17-034-annex-05_roadmap-for-5g-march-2017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915072" y="914400"/>
            <a:ext cx="6298224" cy="6858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pitchFamily="34" charset="-128"/>
              </a:rPr>
              <a:t>5G IN CEPT: actions and challenges</a:t>
            </a:r>
            <a:br>
              <a:rPr lang="en-US" sz="2200" dirty="0">
                <a:latin typeface="Arial" charset="0"/>
                <a:ea typeface="ＭＳ Ｐゴシック" pitchFamily="34" charset="-128"/>
              </a:rPr>
            </a:br>
            <a:r>
              <a:rPr lang="en-US" sz="2200" dirty="0">
                <a:latin typeface="Arial" charset="0"/>
                <a:ea typeface="ＭＳ Ｐゴシック" pitchFamily="34" charset="-128"/>
              </a:rPr>
              <a:t>the roadmap</a:t>
            </a:r>
            <a:endParaRPr lang="da-DK" sz="22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48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166" y="1620157"/>
            <a:ext cx="8807669" cy="47371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“5G” in the context of WRC-19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/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/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/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/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/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Extensive use (fixed, satellite, passive, radars, etc..)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IMT spectrum needs and sharing/compatibility studies on the way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Current focus in the frequency bands 24.25-27.5 GHz, 31.8-33.4 GHz and 40.5-43.5 GHz</a:t>
            </a: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/>
          </a:p>
          <a:p>
            <a:pPr marL="355600" lvl="1" indent="-355600"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priority: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24.25-27.5 GHz band before WRC-19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27.5-29.5 GHz band is in use for broadband satellite, i.e. not available for 5G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915072" y="914400"/>
            <a:ext cx="6285384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5G </a:t>
            </a:r>
            <a:r>
              <a:rPr lang="en-US" dirty="0">
                <a:latin typeface="Arial" charset="0"/>
                <a:ea typeface="ＭＳ Ｐゴシック" pitchFamily="34" charset="-128"/>
              </a:rPr>
              <a:t>IN CEPT: actions and </a:t>
            </a:r>
            <a:r>
              <a:rPr lang="en-US" dirty="0" smtClean="0">
                <a:latin typeface="Arial" charset="0"/>
                <a:ea typeface="ＭＳ Ｐゴシック" pitchFamily="34" charset="-128"/>
              </a:rPr>
              <a:t>challenges</a:t>
            </a:r>
            <a:br>
              <a:rPr lang="en-US" dirty="0" smtClean="0">
                <a:latin typeface="Arial" charset="0"/>
                <a:ea typeface="ＭＳ Ｐゴシック" pitchFamily="34" charset="-128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</a:rPr>
              <a:t>the spectrum</a:t>
            </a:r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1653046"/>
            <a:ext cx="1944216" cy="22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166" y="1484784"/>
            <a:ext cx="8807669" cy="47371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objectives (e.g. “Gigabit society and Action Plan for “5G”) targeting 2025 (2020 as intermediate step)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Radio Spectrum Policy Group opinion on 5G: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3.4-3.8 GHz as a primary band for introduction of 5G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Deployment also in spectrum below 1 GHz (e.g. 700 MHz)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24.25-27.5 GHz as a pioneer band above 24 GHz</a:t>
            </a: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 Mandate to CEPT on 5G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3.4 – 3.8 GHz: ECC Decision(11)06 reviewed to assess its suitability to 5G;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/>
              <a:t>24.25-27.5 GHz: channeling arrangements and technical conditions for 5G</a:t>
            </a: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lvl="1" indent="0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None/>
              <a:tabLst>
                <a:tab pos="720725" algn="l"/>
              </a:tabLs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843064" y="914400"/>
            <a:ext cx="6357392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5G </a:t>
            </a:r>
            <a:r>
              <a:rPr lang="en-US" dirty="0">
                <a:latin typeface="Arial" charset="0"/>
                <a:ea typeface="ＭＳ Ｐゴシック" pitchFamily="34" charset="-128"/>
              </a:rPr>
              <a:t>IN CEPT: actions and </a:t>
            </a:r>
            <a:r>
              <a:rPr lang="en-US" dirty="0" smtClean="0">
                <a:latin typeface="Arial" charset="0"/>
                <a:ea typeface="ＭＳ Ｐゴシック" pitchFamily="34" charset="-128"/>
              </a:rPr>
              <a:t>challenges</a:t>
            </a:r>
            <a:br>
              <a:rPr lang="en-US" dirty="0" smtClean="0">
                <a:latin typeface="Arial" charset="0"/>
                <a:ea typeface="ＭＳ Ｐゴシック" pitchFamily="34" charset="-128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</a:rPr>
              <a:t>in the context of  European Union</a:t>
            </a:r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03512" y="1733796"/>
            <a:ext cx="8856984" cy="1695204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35000"/>
              </a:spcAft>
              <a:buClr>
                <a:srgbClr val="FDB81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28254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of vertical industries in the context of 5G (e.g. PPDR, industrial automation, automotive, utilities, rail, …)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8254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such as satellite solutions for 5G, new sharing opportunities and challenges (e.g. MIMO),infrastructure and backhaul requirements for 5G.</a:t>
            </a:r>
          </a:p>
          <a:p>
            <a:pPr marL="328254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to Machine requirements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>
                <a:latin typeface="Arial"/>
                <a:ea typeface="ＭＳ Ｐゴシック" pitchFamily="-65" charset="-128"/>
                <a:cs typeface="ＭＳ Ｐゴシック" pitchFamily="-106" charset="-128"/>
              </a:rPr>
              <a:t> Could be implemented in any mobile MFCN band, PMR or License exempted band/Short Range Devices</a:t>
            </a:r>
          </a:p>
          <a:p>
            <a:pPr marL="328254" lvl="1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DB813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Band “extension” (</a:t>
            </a:r>
            <a:r>
              <a:rPr lang="nb-NO" sz="2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1427-1452 and 1492-1518 MHz)</a:t>
            </a:r>
          </a:p>
          <a:p>
            <a:pPr marL="211138" lvl="1" indent="-176213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EC mandate for the provision of SDL to suit for 5G</a:t>
            </a:r>
          </a:p>
          <a:p>
            <a:pPr marL="0" lvl="1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DB813"/>
              </a:buClr>
              <a:buNone/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8254" lvl="1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DB813"/>
              </a:buClr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>
              <a:latin typeface="Arial"/>
              <a:ea typeface="ＭＳ Ｐゴシック" pitchFamily="-65" charset="-128"/>
              <a:cs typeface="ＭＳ Ｐゴシック" pitchFamily="-106" charset="-128"/>
            </a:endParaRPr>
          </a:p>
          <a:p>
            <a:pPr marL="328254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8254" indent="-328254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63752" y="914400"/>
            <a:ext cx="6336704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5G </a:t>
            </a:r>
            <a:r>
              <a:rPr lang="en-US" dirty="0">
                <a:latin typeface="Arial" charset="0"/>
                <a:ea typeface="ＭＳ Ｐゴシック" pitchFamily="34" charset="-128"/>
              </a:rPr>
              <a:t>IN CEPT: actions and </a:t>
            </a:r>
            <a:r>
              <a:rPr lang="en-US" dirty="0" smtClean="0">
                <a:latin typeface="Arial" charset="0"/>
                <a:ea typeface="ＭＳ Ｐゴシック" pitchFamily="34" charset="-128"/>
              </a:rPr>
              <a:t>challenges</a:t>
            </a:r>
            <a:br>
              <a:rPr lang="en-US" dirty="0" smtClean="0">
                <a:latin typeface="Arial" charset="0"/>
                <a:ea typeface="ＭＳ Ｐゴシック" pitchFamily="34" charset="-128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</a:rPr>
              <a:t>other issues to be considered by CEPT</a:t>
            </a:r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0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960120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CONCLUSIONS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1981200" y="1899320"/>
            <a:ext cx="8229600" cy="4410000"/>
          </a:xfrm>
        </p:spPr>
        <p:txBody>
          <a:bodyPr>
            <a:noAutofit/>
          </a:bodyPr>
          <a:lstStyle/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r>
              <a:rPr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5G spectrum: spectrum above 6 GHz and …below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r>
              <a:rPr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Harmonized, contiguous and large bandwidths needed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r>
              <a:rPr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Machine-to-Machine spectrum requirements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r>
              <a:rPr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 technology and new sharing solutions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spectrum should also remain available for other usages, e.g. Galileo, GMES, PPDR, RFID, PMSE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3"/>
              </a:buBlip>
              <a:tabLst>
                <a:tab pos="720725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Standardization and global harmonization is key</a:t>
            </a: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ADDRESSING 5G IN CEPT</a:t>
            </a:r>
            <a:endParaRPr lang="da-DK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51784" y="5534744"/>
            <a:ext cx="7735416" cy="990600"/>
          </a:xfrm>
        </p:spPr>
        <p:txBody>
          <a:bodyPr/>
          <a:lstStyle/>
          <a:p>
            <a:r>
              <a:rPr lang="en-GB" b="1" dirty="0"/>
              <a:t>“Next Generation Mobile Communication Technologies: 5G and Beyond”</a:t>
            </a:r>
          </a:p>
          <a:p>
            <a:r>
              <a:rPr lang="en-US" b="1" dirty="0" smtClean="0"/>
              <a:t>11th </a:t>
            </a:r>
            <a:r>
              <a:rPr lang="en-US" b="1" dirty="0"/>
              <a:t>International Electronic Communications Regulators Conference </a:t>
            </a:r>
            <a:endParaRPr lang="en-US" dirty="0"/>
          </a:p>
          <a:p>
            <a:r>
              <a:rPr lang="en-GB" dirty="0" smtClean="0"/>
              <a:t>Jaime </a:t>
            </a:r>
            <a:r>
              <a:rPr lang="en-GB" dirty="0" err="1" smtClean="0"/>
              <a:t>Afonso</a:t>
            </a:r>
            <a:endParaRPr lang="en-GB" dirty="0" smtClean="0"/>
          </a:p>
          <a:p>
            <a:r>
              <a:rPr lang="en-GB" dirty="0" smtClean="0"/>
              <a:t>Turkey, Ankara</a:t>
            </a:r>
            <a:r>
              <a:rPr lang="en-GB" dirty="0"/>
              <a:t>, 3-4 May 2017 </a:t>
            </a:r>
          </a:p>
          <a:p>
            <a:pPr marL="0" indent="0"/>
            <a:endParaRPr lang="da-DK" altLang="pt-PT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en-US" altLang="da-DK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da-DK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24340"/>
              </p:ext>
            </p:extLst>
          </p:nvPr>
        </p:nvGraphicFramePr>
        <p:xfrm>
          <a:off x="6680200" y="3338513"/>
          <a:ext cx="3759200" cy="1156716"/>
        </p:xfrm>
        <a:graphic>
          <a:graphicData uri="http://schemas.openxmlformats.org/drawingml/2006/table">
            <a:tbl>
              <a:tblPr firstRow="1" firstCol="1" bandRow="1"/>
              <a:tblGrid>
                <a:gridCol w="2049145"/>
                <a:gridCol w="1710055"/>
              </a:tblGrid>
              <a:tr h="192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Web</a:t>
                      </a:r>
                      <a:r>
                        <a:rPr lang="da-DK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da-DK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a-DK" sz="1100" u="sng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www.cept.org/ecc</a:t>
                      </a: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Nyropsgade 37,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DK-1366 Copenhagen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Tel: +45 33 89 63 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49" y="2381780"/>
            <a:ext cx="8207375" cy="3925888"/>
          </a:xfrm>
        </p:spPr>
        <p:txBody>
          <a:bodyPr/>
          <a:lstStyle/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rgbClr val="887F6E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+mn-cs"/>
              </a:rPr>
              <a:t>ECC: what we do</a:t>
            </a:r>
            <a:endParaRPr lang="en-US" b="1" dirty="0">
              <a:solidFill>
                <a:srgbClr val="002060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rgbClr val="887F6E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+mn-cs"/>
              </a:rPr>
              <a:t>SPECTRUM MANAGEMENT: background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rgbClr val="887F6E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+mn-cs"/>
              </a:rPr>
              <a:t>5G: the context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rgbClr val="887F6E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+mn-cs"/>
              </a:rPr>
              <a:t>5G IN CEPT: actions and challenges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Clr>
                <a:srgbClr val="887F6E"/>
              </a:buClr>
              <a:buSzPct val="100000"/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CONCLUSIONS</a:t>
            </a:r>
            <a:r>
              <a:rPr lang="en-US" dirty="0" smtClean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8925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921" y="1628800"/>
            <a:ext cx="8207375" cy="3925888"/>
          </a:xfrm>
        </p:spPr>
        <p:txBody>
          <a:bodyPr/>
          <a:lstStyle/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The ECC: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Brings together representatives from CEPT members (48)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Develops common policies and regulations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A focal point for information on spectrum use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Offers a wide forum for the preparation of the work in ITU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Cooperates with several bodies</a:t>
            </a:r>
          </a:p>
          <a:p>
            <a:pPr marL="0" lvl="1" indent="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None/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It has a strategic Plan (2015-2020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11138" lvl="1" indent="-17621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The major challenges and topics (e.g. 5G, the 700 MHz)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ECC: what we do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841" y="3657612"/>
            <a:ext cx="2532455" cy="223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106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SPECTRUM </a:t>
            </a:r>
            <a:r>
              <a:rPr lang="da-DK" dirty="0">
                <a:latin typeface="Arial" charset="0"/>
                <a:ea typeface="ＭＳ Ｐゴシック" pitchFamily="34" charset="-128"/>
              </a:rPr>
              <a:t>MANAGEMENT: </a:t>
            </a:r>
            <a:r>
              <a:rPr lang="da-DK" dirty="0" smtClean="0">
                <a:latin typeface="Arial" charset="0"/>
                <a:ea typeface="ＭＳ Ｐゴシック" pitchFamily="34" charset="-128"/>
              </a:rPr>
              <a:t>background</a:t>
            </a:r>
            <a:br>
              <a:rPr lang="da-DK" dirty="0" smtClean="0">
                <a:latin typeface="Arial" charset="0"/>
                <a:ea typeface="ＭＳ Ｐゴシック" pitchFamily="34" charset="-128"/>
              </a:rPr>
            </a:br>
            <a:r>
              <a:rPr lang="da-DK" dirty="0" smtClean="0">
                <a:latin typeface="Arial" charset="0"/>
                <a:ea typeface="ＭＳ Ｐゴシック" pitchFamily="34" charset="-128"/>
              </a:rPr>
              <a:t>the regulatory environment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882776" y="1691966"/>
            <a:ext cx="8785225" cy="50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69" rIns="0" bIns="9969">
            <a:spAutoFit/>
          </a:bodyPr>
          <a:lstStyle/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Global</a:t>
            </a:r>
          </a:p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1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Regional</a:t>
            </a:r>
          </a:p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 eaLnBrk="0" hangingPunct="0">
              <a:lnSpc>
                <a:spcPct val="160000"/>
              </a:lnSpc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National</a:t>
            </a:r>
          </a:p>
          <a:p>
            <a:pPr marL="211138" lvl="1" indent="-176213">
              <a:lnSpc>
                <a:spcPct val="110000"/>
              </a:lnSpc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National Frequency Allocation Table</a:t>
            </a:r>
          </a:p>
          <a:p>
            <a:pPr marL="211138" lvl="1" indent="-176213">
              <a:lnSpc>
                <a:spcPct val="110000"/>
              </a:lnSpc>
              <a:buClr>
                <a:schemeClr val="tx1"/>
              </a:buClr>
              <a:buBlip>
                <a:blip r:embed="rId4"/>
              </a:buBlip>
              <a:tabLst>
                <a:tab pos="720725" algn="l"/>
              </a:tabLst>
              <a:defRPr/>
            </a:pPr>
            <a:r>
              <a:rPr lang="en-US" sz="2200" dirty="0"/>
              <a:t>The framework for allocation/assignment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5627" y="2345207"/>
            <a:ext cx="744538" cy="71364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33655" y="4494892"/>
            <a:ext cx="1152525" cy="986204"/>
          </a:xfrm>
          <a:prstGeom prst="rect">
            <a:avLst/>
          </a:prstGeom>
          <a:solidFill>
            <a:srgbClr val="EFD61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23064" y="2060848"/>
            <a:ext cx="5321209" cy="248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97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SPECTRUM </a:t>
            </a:r>
            <a:r>
              <a:rPr lang="da-DK" dirty="0">
                <a:latin typeface="Arial" charset="0"/>
                <a:ea typeface="ＭＳ Ｐゴシック" pitchFamily="34" charset="-128"/>
              </a:rPr>
              <a:t>MANAGEMENT: </a:t>
            </a:r>
            <a:r>
              <a:rPr lang="da-DK" dirty="0" smtClean="0">
                <a:latin typeface="Arial" charset="0"/>
                <a:ea typeface="ＭＳ Ｐゴシック" pitchFamily="34" charset="-128"/>
              </a:rPr>
              <a:t>background</a:t>
            </a:r>
            <a:br>
              <a:rPr lang="da-DK" dirty="0" smtClean="0">
                <a:latin typeface="Arial" charset="0"/>
                <a:ea typeface="ＭＳ Ｐゴシック" pitchFamily="34" charset="-128"/>
              </a:rPr>
            </a:br>
            <a:r>
              <a:rPr lang="da-DK" dirty="0" smtClean="0">
                <a:latin typeface="Arial" charset="0"/>
                <a:ea typeface="ＭＳ Ｐゴシック" pitchFamily="34" charset="-128"/>
              </a:rPr>
              <a:t>in the center of the debate</a:t>
            </a: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2005920" y="1700809"/>
            <a:ext cx="8370608" cy="43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 typeface="Arial" charset="0"/>
              <a:defRPr sz="2200" kern="1200" baseline="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Key in various sectoral policies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The importance of wireless broadband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Supports high level policy objectives (e.g. Digital Single Market)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Economic value of the spectrum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Harmonization and..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.. multiple technologies/services/applications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3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2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1321593"/>
              </p:ext>
            </p:extLst>
          </p:nvPr>
        </p:nvGraphicFramePr>
        <p:xfrm>
          <a:off x="3111062" y="1268760"/>
          <a:ext cx="5865258" cy="337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2005920" y="1700809"/>
            <a:ext cx="8370608" cy="43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 typeface="Arial" charset="0"/>
              <a:defRPr sz="2200" kern="1200" baseline="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spectrum: up to around 2000 MHz (ITU-R M.2290)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Radio Spectrum Policy </a:t>
            </a:r>
            <a:r>
              <a:rPr 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targeting 1200 MHz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5G: much more spectrum required! 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r>
              <a:rPr lang="en-GB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Contiguous spectrum and large blocks</a:t>
            </a: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8"/>
              </a:buBlip>
              <a:tabLst>
                <a:tab pos="720725" algn="l"/>
              </a:tabLst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981200" y="925860"/>
            <a:ext cx="8229600" cy="685800"/>
          </a:xfrm>
        </p:spPr>
        <p:txBody>
          <a:bodyPr/>
          <a:lstStyle/>
          <a:p>
            <a:r>
              <a:rPr lang="da-DK" dirty="0" smtClean="0">
                <a:latin typeface="Arial" charset="0"/>
                <a:ea typeface="ＭＳ Ｐゴシック" pitchFamily="34" charset="-128"/>
              </a:rPr>
              <a:t>5G: the context</a:t>
            </a:r>
            <a:br>
              <a:rPr lang="da-DK" dirty="0" smtClean="0">
                <a:latin typeface="Arial" charset="0"/>
                <a:ea typeface="ＭＳ Ｐゴシック" pitchFamily="34" charset="-128"/>
              </a:rPr>
            </a:br>
            <a:r>
              <a:rPr lang="da-DK" dirty="0">
                <a:latin typeface="Arial" charset="0"/>
                <a:ea typeface="ＭＳ Ｐゴシック" pitchFamily="34" charset="-128"/>
              </a:rPr>
              <a:t>adressing the capacity ”crunch</a:t>
            </a:r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194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CE6667-78CC-4B4C-A80D-589A21ED1A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46968"/>
              </p:ext>
            </p:extLst>
          </p:nvPr>
        </p:nvGraphicFramePr>
        <p:xfrm>
          <a:off x="1775520" y="2123302"/>
          <a:ext cx="8640960" cy="45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544"/>
                <a:gridCol w="3126128"/>
                <a:gridCol w="2592288"/>
              </a:tblGrid>
              <a:tr h="41817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FF"/>
                          </a:solidFill>
                        </a:rPr>
                        <a:t>Band</a:t>
                      </a:r>
                      <a:endParaRPr lang="fr-FR" sz="14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FF"/>
                          </a:solidFill>
                        </a:rPr>
                        <a:t>Size  (MHz)</a:t>
                      </a:r>
                      <a:endParaRPr lang="fr-FR" sz="14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FF"/>
                          </a:solidFill>
                        </a:rPr>
                        <a:t>ECC</a:t>
                      </a:r>
                      <a:r>
                        <a:rPr lang="fr-FR" sz="14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rgbClr val="FFFFFF"/>
                          </a:solidFill>
                        </a:rPr>
                        <a:t>framework</a:t>
                      </a:r>
                      <a:r>
                        <a:rPr lang="fr-FR" sz="14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fr-FR" sz="1400" baseline="0" dirty="0" smtClean="0">
                          <a:solidFill>
                            <a:srgbClr val="FFFFFF"/>
                          </a:solidFill>
                        </a:rPr>
                        <a:t>(main </a:t>
                      </a:r>
                      <a:r>
                        <a:rPr lang="fr-FR" sz="1400" baseline="0" dirty="0" err="1" smtClean="0">
                          <a:solidFill>
                            <a:srgbClr val="FFFFFF"/>
                          </a:solidFill>
                        </a:rPr>
                        <a:t>deliverables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700 MHz</a:t>
                      </a:r>
                    </a:p>
                    <a:p>
                      <a:pPr algn="ctr"/>
                      <a:r>
                        <a:rPr lang="fr-FR" sz="1400" dirty="0" smtClean="0"/>
                        <a:t>(694- 790</a:t>
                      </a:r>
                      <a:r>
                        <a:rPr lang="fr-FR" sz="1400" baseline="0" dirty="0" smtClean="0"/>
                        <a:t> MHz)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2x30 +  20 (option 0 to 4 </a:t>
                      </a:r>
                      <a:r>
                        <a:rPr lang="fr-FR" sz="1400" baseline="0" dirty="0" smtClean="0"/>
                        <a:t> blocks  of </a:t>
                      </a:r>
                      <a:r>
                        <a:rPr lang="fr-FR" sz="1400" dirty="0" smtClean="0"/>
                        <a:t>5 MHz) (SDL)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</a:t>
                      </a:r>
                      <a:r>
                        <a:rPr lang="fr-FR" sz="1400" baseline="0" dirty="0" smtClean="0"/>
                        <a:t> DEC(15)01 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800 MHz</a:t>
                      </a:r>
                    </a:p>
                    <a:p>
                      <a:pPr algn="ctr"/>
                      <a:r>
                        <a:rPr lang="fr-FR" sz="1400" dirty="0" smtClean="0"/>
                        <a:t>(790-862 MHz)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2x30 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 DEC(09)03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900 MHz</a:t>
                      </a:r>
                    </a:p>
                    <a:p>
                      <a:pPr algn="ctr"/>
                      <a:r>
                        <a:rPr lang="fr-FR" sz="1400" dirty="0" smtClean="0"/>
                        <a:t>(880-915</a:t>
                      </a:r>
                      <a:r>
                        <a:rPr lang="fr-FR" sz="1400" baseline="0" dirty="0" smtClean="0"/>
                        <a:t> MHZ /925-960 MHz)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2x35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 DEC(06)13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1452-1492 MHz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40 (SDL)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 DEC(13)03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1.8 GHz</a:t>
                      </a:r>
                    </a:p>
                    <a:p>
                      <a:pPr algn="ctr"/>
                      <a:r>
                        <a:rPr lang="fr-FR" sz="1400" dirty="0" smtClean="0"/>
                        <a:t>(1710-1785</a:t>
                      </a:r>
                      <a:r>
                        <a:rPr lang="fr-FR" sz="1400" baseline="0" dirty="0" smtClean="0"/>
                        <a:t> MHz/1805-1880 MHz)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2x75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ECC DEC(06)13</a:t>
                      </a: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 GHz</a:t>
                      </a:r>
                    </a:p>
                    <a:p>
                      <a:pPr algn="ctr"/>
                      <a:r>
                        <a:rPr lang="fr-FR" sz="1400" dirty="0" smtClean="0"/>
                        <a:t>(1920-1980MHz/210-2170</a:t>
                      </a:r>
                      <a:r>
                        <a:rPr lang="fr-FR" sz="1400" baseline="0" dirty="0" smtClean="0"/>
                        <a:t> MHz)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2x60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 DEC(06)01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2.3-2.4</a:t>
                      </a:r>
                      <a:r>
                        <a:rPr lang="fr-FR" sz="1400" baseline="0" dirty="0" smtClean="0"/>
                        <a:t> GHz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100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</a:t>
                      </a:r>
                      <a:r>
                        <a:rPr lang="fr-FR" sz="1400" baseline="0" dirty="0" smtClean="0"/>
                        <a:t> DEC(14)02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2.6</a:t>
                      </a:r>
                      <a:r>
                        <a:rPr lang="fr-FR" sz="1400" baseline="0" dirty="0" smtClean="0"/>
                        <a:t> GHz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(2500-2690 MHz)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2x70+50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 DEC(05)05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3.4-3.8 GHz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400 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ECC DEC(11)06</a:t>
                      </a:r>
                      <a:endParaRPr lang="fr-FR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Total : 1210 MHz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981200" y="925860"/>
            <a:ext cx="8229600" cy="685800"/>
          </a:xfrm>
        </p:spPr>
        <p:txBody>
          <a:bodyPr/>
          <a:lstStyle/>
          <a:p>
            <a:r>
              <a:rPr lang="da-DK" sz="2400" dirty="0">
                <a:latin typeface="Arial" charset="0"/>
                <a:ea typeface="ＭＳ Ｐゴシック" pitchFamily="34" charset="-128"/>
              </a:rPr>
              <a:t>5G: the context</a:t>
            </a:r>
            <a:br>
              <a:rPr lang="da-DK" sz="2400" dirty="0">
                <a:latin typeface="Arial" charset="0"/>
                <a:ea typeface="ＭＳ Ｐゴシック" pitchFamily="34" charset="-128"/>
              </a:rPr>
            </a:br>
            <a:r>
              <a:rPr lang="da-DK" sz="2400" dirty="0">
                <a:latin typeface="Arial" charset="0"/>
                <a:ea typeface="ＭＳ Ｐゴシック" pitchFamily="34" charset="-128"/>
              </a:rPr>
              <a:t>the ”mobile spectrum”</a:t>
            </a: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703512" y="1484785"/>
            <a:ext cx="8712968" cy="85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 typeface="Arial" charset="0"/>
              <a:defRPr sz="2200" kern="1200" baseline="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buClr>
                <a:srgbClr val="FEB80A"/>
              </a:buClr>
              <a:buSzPct val="100000"/>
              <a:buBlip>
                <a:blip r:embed="rId2"/>
              </a:buBlip>
              <a:tabLst>
                <a:tab pos="720725" algn="l"/>
              </a:tabLst>
              <a:defRPr/>
            </a:pPr>
            <a:r>
              <a:rPr lang="en-US" sz="2200" dirty="0" err="1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Harmonised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frequency bands in ECC 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framework</a:t>
            </a:r>
            <a:endParaRPr lang="en-US" sz="22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5930" y="1775509"/>
            <a:ext cx="8225481" cy="1695204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35000"/>
              </a:spcAft>
              <a:buClr>
                <a:srgbClr val="FDB81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“5G” vision – IMT. 2020 </a:t>
            </a: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“5G” as the enabler of different applications, “use cases”</a:t>
            </a: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Blip>
                <a:blip r:embed="rId2"/>
              </a:buBlip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40000"/>
              </a:lnSpc>
              <a:spcBef>
                <a:spcPct val="0"/>
              </a:spcBef>
              <a:buClr>
                <a:srgbClr val="FEB80A"/>
              </a:buClr>
              <a:buNone/>
              <a:tabLst>
                <a:tab pos="720725" algn="l"/>
              </a:tabLst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01450" y="6252901"/>
            <a:ext cx="1640038" cy="2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E00000"/>
              </a:buClr>
              <a:buSzPct val="55000"/>
              <a:defRPr/>
            </a:pPr>
            <a:r>
              <a:rPr lang="en-US" sz="800" b="1" dirty="0"/>
              <a:t>Source</a:t>
            </a:r>
            <a:r>
              <a:rPr lang="en-US" sz="800" dirty="0"/>
              <a:t>: ITU-R Rec. M.2083</a:t>
            </a:r>
            <a:endParaRPr lang="en-US" sz="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95" y="2964266"/>
            <a:ext cx="4962163" cy="3121905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9571811" cy="685800"/>
          </a:xfrm>
        </p:spPr>
        <p:txBody>
          <a:bodyPr/>
          <a:lstStyle/>
          <a:p>
            <a:r>
              <a:rPr lang="da-DK" sz="2400" dirty="0">
                <a:latin typeface="Arial" charset="0"/>
                <a:ea typeface="ＭＳ Ｐゴシック" pitchFamily="34" charset="-128"/>
              </a:rPr>
              <a:t>5G: the context</a:t>
            </a:r>
            <a:br>
              <a:rPr lang="da-DK" sz="2400" dirty="0">
                <a:latin typeface="Arial" charset="0"/>
                <a:ea typeface="ＭＳ Ｐゴシック" pitchFamily="34" charset="-128"/>
              </a:rPr>
            </a:br>
            <a:r>
              <a:rPr lang="da-DK" sz="2400" dirty="0">
                <a:latin typeface="Arial" charset="0"/>
                <a:ea typeface="ＭＳ Ｐゴシック" pitchFamily="34" charset="-128"/>
              </a:rPr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17978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37" y="1802482"/>
            <a:ext cx="873918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7608168" y="4581128"/>
            <a:ext cx="1440160" cy="432048"/>
          </a:xfrm>
          <a:prstGeom prst="ellipse">
            <a:avLst/>
          </a:prstGeom>
          <a:solidFill>
            <a:srgbClr val="FF7C80">
              <a:alpha val="2313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981200" y="92586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9pPr>
          </a:lstStyle>
          <a:p>
            <a:r>
              <a:rPr lang="da-DK" sz="2400" dirty="0">
                <a:latin typeface="Arial" charset="0"/>
                <a:ea typeface="ＭＳ Ｐゴシック" pitchFamily="34" charset="-128"/>
              </a:rPr>
              <a:t>5G: the context</a:t>
            </a:r>
            <a:br>
              <a:rPr lang="da-DK" sz="2400" dirty="0">
                <a:latin typeface="Arial" charset="0"/>
                <a:ea typeface="ＭＳ Ｐゴシック" pitchFamily="34" charset="-128"/>
              </a:rPr>
            </a:br>
            <a:r>
              <a:rPr lang="en-US" sz="2400" dirty="0">
                <a:latin typeface="Arial" charset="0"/>
                <a:ea typeface="ＭＳ Ｐゴシック" pitchFamily="34" charset="-128"/>
              </a:rPr>
              <a:t>long process for standardization and spectrum</a:t>
            </a:r>
            <a:endParaRPr lang="da-DK" sz="2400" dirty="0">
              <a:latin typeface="Arial" charset="0"/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5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CCC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E2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8489</TotalTime>
  <Words>894</Words>
  <Application>Microsoft Office PowerPoint</Application>
  <PresentationFormat>Custom</PresentationFormat>
  <Paragraphs>214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ADDRESSING 5G IN CEPT Next Generation Mobile Communication Technologies: 5G and Beyond</vt:lpstr>
      <vt:lpstr>AGENDA</vt:lpstr>
      <vt:lpstr>ECC: what we do</vt:lpstr>
      <vt:lpstr>SPECTRUM MANAGEMENT: background the regulatory environment </vt:lpstr>
      <vt:lpstr>SPECTRUM MANAGEMENT: background in the center of the debate</vt:lpstr>
      <vt:lpstr>5G: the context adressing the capacity ”crunch</vt:lpstr>
      <vt:lpstr>5G: the context the ”mobile spectrum”</vt:lpstr>
      <vt:lpstr>5G: the context the basics</vt:lpstr>
      <vt:lpstr>PowerPoint Presentation</vt:lpstr>
      <vt:lpstr>5G: the context the basics</vt:lpstr>
      <vt:lpstr>5G: the context the existing spectrum</vt:lpstr>
      <vt:lpstr>5G IN CEPT: actions and challenges the roadmap</vt:lpstr>
      <vt:lpstr>5G IN CEPT: actions and challenges the spectrum</vt:lpstr>
      <vt:lpstr>5G IN CEPT: actions and challenges in the context of  European Union</vt:lpstr>
      <vt:lpstr>5G IN CEPT: actions and challenges other issues to be considered by CEPT</vt:lpstr>
      <vt:lpstr>CONCLUSIONS</vt:lpstr>
      <vt:lpstr>ADDRESSING 5G IN CEPT</vt:lpstr>
    </vt:vector>
  </TitlesOfParts>
  <Company>wonderlandWPA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Smith</dc:creator>
  <cp:lastModifiedBy>Author</cp:lastModifiedBy>
  <cp:revision>267</cp:revision>
  <cp:lastPrinted>2014-11-12T21:57:32Z</cp:lastPrinted>
  <dcterms:created xsi:type="dcterms:W3CDTF">2011-06-23T11:16:25Z</dcterms:created>
  <dcterms:modified xsi:type="dcterms:W3CDTF">2017-05-05T10:12:41Z</dcterms:modified>
</cp:coreProperties>
</file>